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8" r:id="rId7"/>
    <p:sldId id="263" r:id="rId8"/>
    <p:sldId id="279" r:id="rId9"/>
    <p:sldId id="264" r:id="rId10"/>
    <p:sldId id="265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27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6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9057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ru-RU" noProof="0">
              <a:sym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477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7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78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470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874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11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00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AC3D2-4F91-4F87-B03C-76F063EC8E6E}" type="datetimeFigureOut">
              <a:rPr lang="ko-KR" altLang="en-US" smtClean="0"/>
              <a:t>2022-11-18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33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AC3D2-4F91-4F87-B03C-76F063EC8E6E}" type="datetimeFigureOut">
              <a:rPr lang="ko-KR" altLang="en-US" smtClean="0"/>
              <a:t>2022-11-18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76E98-24FB-424A-986A-9FE3225BD9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82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grpSp>
        <p:nvGrpSpPr>
          <p:cNvPr id="1027" name="그룹 3"/>
          <p:cNvGrpSpPr>
            <a:grpSpLocks/>
          </p:cNvGrpSpPr>
          <p:nvPr/>
        </p:nvGrpSpPr>
        <p:grpSpPr bwMode="auto">
          <a:xfrm>
            <a:off x="1955007" y="1381919"/>
            <a:ext cx="4914106" cy="3677444"/>
            <a:chOff x="8953500" y="3173413"/>
            <a:chExt cx="9828213" cy="7354887"/>
          </a:xfrm>
        </p:grpSpPr>
        <p:sp>
          <p:nvSpPr>
            <p:cNvPr id="8194" name="Rectangle 2"/>
            <p:cNvSpPr>
              <a:spLocks/>
            </p:cNvSpPr>
            <p:nvPr/>
          </p:nvSpPr>
          <p:spPr bwMode="auto">
            <a:xfrm>
              <a:off x="8956675" y="3173413"/>
              <a:ext cx="9821863" cy="410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  <a:defRPr/>
              </a:pPr>
              <a:r>
                <a:rPr lang="en-US" sz="5650" spc="-75" dirty="0">
                  <a:solidFill>
                    <a:srgbClr val="CDCDCD"/>
                  </a:solidFill>
                  <a:latin typeface="Play" panose="00000500000000000000" pitchFamily="2" charset="0"/>
                  <a:ea typeface="ＭＳ Ｐゴシック" charset="0"/>
                  <a:cs typeface="Open Sans Light" charset="0"/>
                  <a:sym typeface="Open Sans Light" charset="0"/>
                </a:rPr>
                <a:t>HOME-WORKS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en-US" sz="6800" spc="-75" dirty="0">
                  <a:solidFill>
                    <a:srgbClr val="CDCDCD"/>
                  </a:solidFill>
                  <a:latin typeface="Play" panose="00000500000000000000" pitchFamily="2" charset="0"/>
                  <a:ea typeface="ＭＳ Ｐゴシック" charset="0"/>
                  <a:cs typeface="Open Sans Light" charset="0"/>
                  <a:sym typeface="Open Sans Light" charset="0"/>
                </a:rPr>
                <a:t>USER GUIDE</a:t>
              </a:r>
            </a:p>
          </p:txBody>
        </p:sp>
        <p:sp>
          <p:nvSpPr>
            <p:cNvPr id="8195" name="Rectangle 3"/>
            <p:cNvSpPr>
              <a:spLocks/>
            </p:cNvSpPr>
            <p:nvPr/>
          </p:nvSpPr>
          <p:spPr bwMode="auto">
            <a:xfrm>
              <a:off x="8953500" y="8020050"/>
              <a:ext cx="9612313" cy="193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ko-KR" altLang="en-US" sz="3200" spc="-75" dirty="0">
                  <a:solidFill>
                    <a:srgbClr val="CDCDCD"/>
                  </a:solidFill>
                  <a:latin typeface="에스코어 드림 2 ExtraLight" panose="020B0203030302020204" pitchFamily="34" charset="-127"/>
                  <a:ea typeface="에스코어 드림 2 ExtraLight" panose="020B0203030302020204" pitchFamily="34" charset="-127"/>
                  <a:cs typeface="Open Sans Light Italic" charset="0"/>
                  <a:sym typeface="Open Sans Light" charset="0"/>
                </a:rPr>
                <a:t>스마트 업무관리 프로그램</a:t>
              </a:r>
              <a:endParaRPr lang="en-US" sz="2100" spc="-75" dirty="0">
                <a:solidFill>
                  <a:srgbClr val="CDCDCD"/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Open Sans Light Italic" charset="0"/>
                <a:sym typeface="Open Sans Light Italic" charset="0"/>
              </a:endParaRPr>
            </a:p>
          </p:txBody>
        </p:sp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8964613" y="7619372"/>
              <a:ext cx="9817100" cy="2908928"/>
              <a:chOff x="0" y="0"/>
              <a:chExt cx="6183" cy="1831"/>
            </a:xfrm>
          </p:grpSpPr>
          <p:sp>
            <p:nvSpPr>
              <p:cNvPr id="1032" name="Line 5"/>
              <p:cNvSpPr>
                <a:spLocks noChangeShapeType="1"/>
              </p:cNvSpPr>
              <p:nvPr/>
            </p:nvSpPr>
            <p:spPr bwMode="auto">
              <a:xfrm>
                <a:off x="2" y="0"/>
                <a:ext cx="6181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ko-KR" altLang="en-US" sz="900"/>
              </a:p>
            </p:txBody>
          </p:sp>
          <p:sp>
            <p:nvSpPr>
              <p:cNvPr id="1033" name="Line 6"/>
              <p:cNvSpPr>
                <a:spLocks noChangeShapeType="1"/>
              </p:cNvSpPr>
              <p:nvPr/>
            </p:nvSpPr>
            <p:spPr bwMode="auto">
              <a:xfrm>
                <a:off x="0" y="1831"/>
                <a:ext cx="6181" cy="0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ko-KR" altLang="en-US" sz="900"/>
              </a:p>
            </p:txBody>
          </p:sp>
        </p:grpSp>
      </p:grpSp>
      <p:pic>
        <p:nvPicPr>
          <p:cNvPr id="1028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5858669"/>
            <a:ext cx="1744663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656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08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13623" y="-62346"/>
            <a:ext cx="1028006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3.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업무 일지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6711" y="5290362"/>
            <a:ext cx="7699614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업무 일지 등록 시 진행중 프로젝트에 본인이 맡은 진행중 프로젝트들이 나열됩니다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773" y="1349040"/>
            <a:ext cx="6284422" cy="35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76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09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13623" y="-62346"/>
            <a:ext cx="1028006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3.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업무 일지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108" y="5290362"/>
            <a:ext cx="6910045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근무 유형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근무 내용의 경우 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‘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사이트 설정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-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기본 설정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’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에서 설정 가능합니다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49" y="1349040"/>
            <a:ext cx="6289964" cy="353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96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10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13623" y="-62346"/>
            <a:ext cx="1028006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4.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연차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2630" y="5290362"/>
            <a:ext cx="667759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‘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내 연차 등록 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– 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유형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’ 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에서 연차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외출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조퇴를 각각 설정할 수 있습니다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49" y="1349041"/>
            <a:ext cx="6288463" cy="35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73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11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13623" y="-62346"/>
            <a:ext cx="1028006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4.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연차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2625" y="5290362"/>
            <a:ext cx="7607785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연차의 경우 이틀 이상 연속해서 사용할 경우 신청 마감일을 따로 입력해야 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773" y="1349041"/>
            <a:ext cx="6284419" cy="353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38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12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13623" y="-62346"/>
            <a:ext cx="1028006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4.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연차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4817" y="5290362"/>
            <a:ext cx="5143397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외출의 경우 시작 시간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끝나는 시간을 입력해야 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07" y="1349041"/>
            <a:ext cx="6284419" cy="353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17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13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0139" y="5138623"/>
            <a:ext cx="283275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제출을 체크하고 등록을 해야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13623" y="-62346"/>
            <a:ext cx="1028006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4.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연차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4" y="1433450"/>
            <a:ext cx="5247409" cy="295166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682" y="1433450"/>
            <a:ext cx="5247410" cy="295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93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14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9893" y="5138623"/>
            <a:ext cx="247325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승인을 받을 수 있습니다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13623" y="-62346"/>
            <a:ext cx="1028006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4.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연차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9" y="1433450"/>
            <a:ext cx="5242559" cy="294893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07" y="1433449"/>
            <a:ext cx="5242559" cy="294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54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15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63252" y="-62346"/>
            <a:ext cx="878377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5.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회의록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00795" y="5290362"/>
            <a:ext cx="5831445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회의록 등록 시 업체 등록에서 등록된 업체를 선택해야 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137" y="1349041"/>
            <a:ext cx="6284419" cy="353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13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16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63252" y="-62346"/>
            <a:ext cx="878377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5.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회의록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0320" y="5290362"/>
            <a:ext cx="8162209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진행상태가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대기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진행일 때는 해당 업체 </a:t>
            </a: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고객회원의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인트라넷에 따로 표시되지 않습니다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85" y="1349503"/>
            <a:ext cx="6273772" cy="35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66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17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63252" y="-62346"/>
            <a:ext cx="878377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5.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회의록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4803" y="5287598"/>
            <a:ext cx="2373244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진행상태가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완료인 경우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61" y="1349503"/>
            <a:ext cx="6273772" cy="35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585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개체 틀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1" b="10151"/>
          <a:stretch>
            <a:fillRect/>
          </a:stretch>
        </p:blipFill>
        <p:spPr/>
      </p:pic>
      <p:sp>
        <p:nvSpPr>
          <p:cNvPr id="8" name="직사각형 7"/>
          <p:cNvSpPr/>
          <p:nvPr/>
        </p:nvSpPr>
        <p:spPr>
          <a:xfrm>
            <a:off x="0" y="0"/>
            <a:ext cx="12192000" cy="5158582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5600" b="1" dirty="0"/>
          </a:p>
        </p:txBody>
      </p:sp>
      <p:sp>
        <p:nvSpPr>
          <p:cNvPr id="2052" name="TextBox 21"/>
          <p:cNvSpPr txBox="1">
            <a:spLocks noChangeArrowheads="1"/>
          </p:cNvSpPr>
          <p:nvPr/>
        </p:nvSpPr>
        <p:spPr bwMode="auto">
          <a:xfrm>
            <a:off x="642144" y="2078073"/>
            <a:ext cx="1076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4000" dirty="0">
                <a:solidFill>
                  <a:schemeClr val="bg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rPr>
              <a:t>01</a:t>
            </a:r>
            <a:endParaRPr lang="ru-RU" altLang="ko-KR" sz="4000" dirty="0">
              <a:solidFill>
                <a:schemeClr val="bg1"/>
              </a:solidFill>
              <a:latin typeface="에스코어 드림 8 Heavy" panose="020B0903030302020204" pitchFamily="34" charset="-127"/>
              <a:ea typeface="에스코어 드림 8 Heavy" panose="020B0903030302020204" pitchFamily="34" charset="-127"/>
            </a:endParaRPr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760413" y="2704270"/>
            <a:ext cx="1361282" cy="40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출</a:t>
            </a:r>
            <a:r>
              <a:rPr lang="en-US" altLang="ko-KR" sz="150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/</a:t>
            </a:r>
            <a:r>
              <a:rPr lang="ko-KR" altLang="en-US" sz="150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퇴근 관리</a:t>
            </a:r>
            <a:endParaRPr lang="ko-KR" altLang="en-US" sz="15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054" name="TextBox 14"/>
          <p:cNvSpPr txBox="1">
            <a:spLocks noChangeArrowheads="1"/>
          </p:cNvSpPr>
          <p:nvPr/>
        </p:nvSpPr>
        <p:spPr bwMode="auto">
          <a:xfrm>
            <a:off x="651669" y="690563"/>
            <a:ext cx="1008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r>
              <a:rPr lang="ko-KR" altLang="en-US" sz="2000">
                <a:solidFill>
                  <a:schemeClr val="bg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목차</a:t>
            </a:r>
            <a:endParaRPr lang="ru-RU" altLang="ko-KR" sz="2000">
              <a:solidFill>
                <a:schemeClr val="bg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2055" name="TextBox 22"/>
          <p:cNvSpPr txBox="1">
            <a:spLocks noChangeArrowheads="1"/>
          </p:cNvSpPr>
          <p:nvPr/>
        </p:nvSpPr>
        <p:spPr bwMode="auto">
          <a:xfrm>
            <a:off x="3717558" y="2078073"/>
            <a:ext cx="1076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4000" dirty="0">
                <a:solidFill>
                  <a:schemeClr val="bg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rPr>
              <a:t>02</a:t>
            </a:r>
            <a:endParaRPr lang="ru-RU" altLang="ko-KR" sz="4000" dirty="0">
              <a:solidFill>
                <a:schemeClr val="bg1"/>
              </a:solidFill>
              <a:latin typeface="에스코어 드림 8 Heavy" panose="020B0903030302020204" pitchFamily="34" charset="-127"/>
              <a:ea typeface="에스코어 드림 8 Heavy" panose="020B0903030302020204" pitchFamily="34" charset="-127"/>
            </a:endParaRPr>
          </a:p>
        </p:txBody>
      </p:sp>
      <p:sp>
        <p:nvSpPr>
          <p:cNvPr id="2056" name="TextBox 31"/>
          <p:cNvSpPr txBox="1">
            <a:spLocks noChangeArrowheads="1"/>
          </p:cNvSpPr>
          <p:nvPr/>
        </p:nvSpPr>
        <p:spPr bwMode="auto">
          <a:xfrm>
            <a:off x="3843344" y="2657772"/>
            <a:ext cx="2057400" cy="40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업무 지시</a:t>
            </a:r>
            <a:r>
              <a:rPr lang="en-US" altLang="ko-KR" sz="150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/</a:t>
            </a:r>
            <a:r>
              <a:rPr lang="ko-KR" altLang="en-US" sz="150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전달</a:t>
            </a:r>
            <a:endParaRPr lang="ko-KR" altLang="en-US" sz="15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057" name="TextBox 32"/>
          <p:cNvSpPr txBox="1">
            <a:spLocks noChangeArrowheads="1"/>
          </p:cNvSpPr>
          <p:nvPr/>
        </p:nvSpPr>
        <p:spPr bwMode="auto">
          <a:xfrm>
            <a:off x="6792972" y="2078073"/>
            <a:ext cx="1076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4000" dirty="0">
                <a:solidFill>
                  <a:schemeClr val="bg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rPr>
              <a:t>03</a:t>
            </a:r>
            <a:endParaRPr lang="ru-RU" altLang="ko-KR" sz="4000" dirty="0">
              <a:solidFill>
                <a:schemeClr val="bg1"/>
              </a:solidFill>
              <a:latin typeface="에스코어 드림 8 Heavy" panose="020B0903030302020204" pitchFamily="34" charset="-127"/>
              <a:ea typeface="에스코어 드림 8 Heavy" panose="020B0903030302020204" pitchFamily="34" charset="-127"/>
            </a:endParaRPr>
          </a:p>
        </p:txBody>
      </p:sp>
      <p:sp>
        <p:nvSpPr>
          <p:cNvPr id="2058" name="TextBox 33"/>
          <p:cNvSpPr txBox="1">
            <a:spLocks noChangeArrowheads="1"/>
          </p:cNvSpPr>
          <p:nvPr/>
        </p:nvSpPr>
        <p:spPr bwMode="auto">
          <a:xfrm>
            <a:off x="6918758" y="2627980"/>
            <a:ext cx="1650207" cy="40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업무 일지</a:t>
            </a:r>
            <a:endParaRPr lang="ko-KR" altLang="en-US" sz="15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5158582"/>
            <a:ext cx="12192000" cy="1743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5600"/>
          </a:p>
        </p:txBody>
      </p:sp>
      <p:cxnSp>
        <p:nvCxnSpPr>
          <p:cNvPr id="6" name="직선 연결선 5"/>
          <p:cNvCxnSpPr/>
          <p:nvPr/>
        </p:nvCxnSpPr>
        <p:spPr>
          <a:xfrm>
            <a:off x="919163" y="1090613"/>
            <a:ext cx="4667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5" y="5858669"/>
            <a:ext cx="1744663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Box 12"/>
          <p:cNvSpPr txBox="1">
            <a:spLocks noChangeArrowheads="1"/>
          </p:cNvSpPr>
          <p:nvPr/>
        </p:nvSpPr>
        <p:spPr bwMode="auto">
          <a:xfrm>
            <a:off x="651670" y="6325394"/>
            <a:ext cx="19668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r>
              <a:rPr lang="ko-KR" altLang="en-US" sz="10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홈웍스</a:t>
            </a:r>
            <a:r>
              <a:rPr lang="ko-KR" altLang="en-US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en-US" altLang="ko-KR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USER GUIDE</a:t>
            </a:r>
            <a:r>
              <a:rPr lang="ko-KR" altLang="en-US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en-US" altLang="ko-KR" sz="10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– </a:t>
            </a:r>
            <a:r>
              <a:rPr lang="ko-KR" altLang="en-US" sz="1000" dirty="0" err="1" smtClean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사내업무</a:t>
            </a:r>
            <a:endParaRPr lang="ko-KR" altLang="en-US" sz="1000" dirty="0"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9868386" y="2074467"/>
            <a:ext cx="1076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4000" dirty="0" smtClean="0">
                <a:solidFill>
                  <a:schemeClr val="bg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rPr>
              <a:t>04</a:t>
            </a:r>
            <a:endParaRPr lang="ru-RU" altLang="ko-KR" sz="4000" dirty="0">
              <a:solidFill>
                <a:schemeClr val="bg1"/>
              </a:solidFill>
              <a:latin typeface="에스코어 드림 8 Heavy" panose="020B0903030302020204" pitchFamily="34" charset="-127"/>
              <a:ea typeface="에스코어 드림 8 Heavy" panose="020B0903030302020204" pitchFamily="34" charset="-127"/>
            </a:endParaRPr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9986526" y="2627980"/>
            <a:ext cx="1650207" cy="40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연차 관리</a:t>
            </a:r>
            <a:endParaRPr lang="ko-KR" altLang="en-US" sz="15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2315773" y="3576611"/>
            <a:ext cx="1076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4000" dirty="0" smtClean="0">
                <a:solidFill>
                  <a:schemeClr val="bg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rPr>
              <a:t>05</a:t>
            </a:r>
            <a:endParaRPr lang="ru-RU" altLang="ko-KR" sz="4000" dirty="0">
              <a:solidFill>
                <a:schemeClr val="bg1"/>
              </a:solidFill>
              <a:latin typeface="에스코어 드림 8 Heavy" panose="020B0903030302020204" pitchFamily="34" charset="-127"/>
              <a:ea typeface="에스코어 드림 8 Heavy" panose="020B0903030302020204" pitchFamily="34" charset="-127"/>
            </a:endParaRP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5509744" y="3574727"/>
            <a:ext cx="1076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4000" dirty="0" smtClean="0">
                <a:solidFill>
                  <a:schemeClr val="bg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rPr>
              <a:t>06</a:t>
            </a:r>
            <a:endParaRPr lang="ru-RU" altLang="ko-KR" sz="4000" dirty="0">
              <a:solidFill>
                <a:schemeClr val="bg1"/>
              </a:solidFill>
              <a:latin typeface="에스코어 드림 8 Heavy" panose="020B0903030302020204" pitchFamily="34" charset="-127"/>
              <a:ea typeface="에스코어 드림 8 Heavy" panose="020B0903030302020204" pitchFamily="34" charset="-127"/>
            </a:endParaRPr>
          </a:p>
        </p:txBody>
      </p:sp>
      <p:sp>
        <p:nvSpPr>
          <p:cNvPr id="19" name="TextBox 21"/>
          <p:cNvSpPr txBox="1">
            <a:spLocks noChangeArrowheads="1"/>
          </p:cNvSpPr>
          <p:nvPr/>
        </p:nvSpPr>
        <p:spPr bwMode="auto">
          <a:xfrm>
            <a:off x="8703715" y="3574727"/>
            <a:ext cx="1076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r>
              <a:rPr lang="en-US" altLang="ko-KR" sz="4000" dirty="0" smtClean="0">
                <a:solidFill>
                  <a:schemeClr val="bg1"/>
                </a:solidFill>
                <a:latin typeface="에스코어 드림 8 Heavy" panose="020B0903030302020204" pitchFamily="34" charset="-127"/>
                <a:ea typeface="에스코어 드림 8 Heavy" panose="020B0903030302020204" pitchFamily="34" charset="-127"/>
              </a:rPr>
              <a:t>07</a:t>
            </a:r>
            <a:endParaRPr lang="ru-RU" altLang="ko-KR" sz="4000" dirty="0">
              <a:solidFill>
                <a:schemeClr val="bg1"/>
              </a:solidFill>
              <a:latin typeface="에스코어 드림 8 Heavy" panose="020B0903030302020204" pitchFamily="34" charset="-127"/>
              <a:ea typeface="에스코어 드림 8 Heavy" panose="020B0903030302020204" pitchFamily="34" charset="-127"/>
            </a:endParaRP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8839338" y="4137153"/>
            <a:ext cx="1361282" cy="40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상신 문서</a:t>
            </a:r>
            <a:endParaRPr lang="ko-KR" altLang="en-US" sz="15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5625080" y="4134541"/>
            <a:ext cx="192197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견적서</a:t>
            </a:r>
            <a:r>
              <a:rPr lang="en-US" altLang="ko-KR" sz="150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/</a:t>
            </a:r>
            <a:r>
              <a:rPr lang="ko-KR" altLang="en-US" sz="150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청구서 관리</a:t>
            </a:r>
            <a:endParaRPr lang="ko-KR" altLang="en-US" sz="15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2466547" y="4134541"/>
            <a:ext cx="82465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bg1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회의록</a:t>
            </a:r>
            <a:endParaRPr lang="ko-KR" altLang="en-US" sz="1500" dirty="0">
              <a:solidFill>
                <a:schemeClr val="bg1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1191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18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63252" y="-62346"/>
            <a:ext cx="878377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5.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회의록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7679" y="5287598"/>
            <a:ext cx="3277677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고객회원의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인트라넷에 표시되고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773" y="1349503"/>
            <a:ext cx="6273770" cy="35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52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19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8461" y="5138623"/>
            <a:ext cx="6616114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고객회원이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확인 버튼을 클릭하면 확인한 날짜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시간을 알 수 있습니다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63252" y="-62346"/>
            <a:ext cx="878377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5.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회의록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76" y="1427745"/>
            <a:ext cx="5235956" cy="294522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61" y="1427746"/>
            <a:ext cx="5235957" cy="294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25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20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90168" y="-62346"/>
            <a:ext cx="1651462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6.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견적서</a:t>
            </a: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/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청구서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0026" y="5287598"/>
            <a:ext cx="5812983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견적서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청구서를 각각 분리하여 관리할 수 있는 게시판입니다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42" y="1349503"/>
            <a:ext cx="6273770" cy="35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44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21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3152" y="5138623"/>
            <a:ext cx="6326732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‘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설정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-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상신 문서 양식 설정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’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에서 상신 문서 양식을 만들 수 있습니다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80372" y="-62346"/>
            <a:ext cx="106125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7.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상신 문서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1" y="1427746"/>
            <a:ext cx="5235957" cy="294522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03" y="1433450"/>
            <a:ext cx="5236368" cy="29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81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22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0723" y="5287598"/>
            <a:ext cx="5351589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만든 양식은 상신 문서 등록의 양식에서 선택 가능합니다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80372" y="-62346"/>
            <a:ext cx="106125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7.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상신 문서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41" y="1349503"/>
            <a:ext cx="6273771" cy="35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1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23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6523" y="5138623"/>
            <a:ext cx="4319990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작성중으로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등록을 하면 </a:t>
            </a: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미제출로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등록됩니다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80372" y="-62346"/>
            <a:ext cx="106125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7.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상신 문서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70" y="1427746"/>
            <a:ext cx="5235957" cy="294522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25" y="1430267"/>
            <a:ext cx="5231476" cy="294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99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24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7717" y="5138623"/>
            <a:ext cx="4937601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미제출을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제출로 수정할 경우 공식적으로 제출되고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80372" y="-62346"/>
            <a:ext cx="106125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7.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상신 문서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8" y="1427746"/>
            <a:ext cx="5219842" cy="293616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74" y="1427746"/>
            <a:ext cx="5229425" cy="294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8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25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34557" y="5287598"/>
            <a:ext cx="3973735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err="1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승인자가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승인하거나 반려할 수 있습니다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80372" y="-62346"/>
            <a:ext cx="106125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7.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상신 문서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692" y="1349503"/>
            <a:ext cx="6273771" cy="35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07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01</a:t>
            </a: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63994" y="-62346"/>
            <a:ext cx="1291214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1.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출</a:t>
            </a: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/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퇴근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6110" y="5290362"/>
            <a:ext cx="7100815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출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/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퇴근 관리 탭에서는 본인의 출근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퇴근 시간을 월별로 확인할 수 있습니다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06" y="1349040"/>
            <a:ext cx="6284422" cy="35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68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02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63994" y="-62346"/>
            <a:ext cx="1291214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1.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출</a:t>
            </a: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/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퇴근 관리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6583" y="5290362"/>
            <a:ext cx="5338799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연차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지각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조퇴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외출의 경우 비고란에 따로 표시됩니다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773" y="1349039"/>
            <a:ext cx="6284421" cy="35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559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03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55927" y="-62346"/>
            <a:ext cx="1399281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2.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업무 지시</a:t>
            </a: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/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전달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5395" y="5234599"/>
            <a:ext cx="7982246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업무 지시나 업무 전달 탭에서 등록 버튼을 클릭하면 업무 지시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/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전달을 할 수 있습니다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24" y="1433450"/>
            <a:ext cx="5247437" cy="29516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0" y="1433450"/>
            <a:ext cx="5247437" cy="295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24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04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55927" y="-62346"/>
            <a:ext cx="1399281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2.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업무 지시</a:t>
            </a: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/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전달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4044" y="5234599"/>
            <a:ext cx="5604947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업무 지시의 경우 받은 사람이 확인 후 완료 버튼을 클릭하면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1437176"/>
            <a:ext cx="5240812" cy="294795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79" y="1433450"/>
            <a:ext cx="5247437" cy="29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87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05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4742" y="5290362"/>
            <a:ext cx="5513366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완료 처리 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.(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업무 지시 보낸 사람에게 완료 시간이 뜸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55927" y="-62346"/>
            <a:ext cx="1399281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2.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업무 지시</a:t>
            </a: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/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전달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48" y="1349039"/>
            <a:ext cx="6292736" cy="353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47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06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55927" y="-62346"/>
            <a:ext cx="1399281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2.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업무 지시</a:t>
            </a: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/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전달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3809" y="5138623"/>
            <a:ext cx="880541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업무 전달의 경우 받은 사람이 클릭해서 읽었을 때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(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업무 지시와 달리 완료 버튼이 존재하지 않음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4" y="1433450"/>
            <a:ext cx="5247409" cy="295166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682" y="1433450"/>
            <a:ext cx="5247410" cy="295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15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0" y="-417513"/>
            <a:ext cx="12642850" cy="72755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/>
            <a:endParaRPr lang="ko-KR" altLang="en-US" sz="2800"/>
          </a:p>
        </p:txBody>
      </p:sp>
      <p:sp>
        <p:nvSpPr>
          <p:cNvPr id="10245" name="Rectangle 8"/>
          <p:cNvSpPr>
            <a:spLocks/>
          </p:cNvSpPr>
          <p:nvPr/>
        </p:nvSpPr>
        <p:spPr bwMode="auto">
          <a:xfrm>
            <a:off x="12063873" y="6403531"/>
            <a:ext cx="173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1200" spc="-75" dirty="0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  <a:sym typeface="Open Sans Bold" panose="020B0806030504020204" pitchFamily="34" charset="0"/>
              </a:rPr>
              <a:t>07</a:t>
            </a:r>
            <a:endParaRPr lang="en-US" altLang="ko-KR" sz="120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  <a:sym typeface="Open Sans Bold" panose="020B0806030504020204" pitchFamily="34" charset="0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01600" y="-322118"/>
            <a:ext cx="12429836" cy="638045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/>
          </a:extLst>
        </p:spPr>
        <p:txBody>
          <a:bodyPr/>
          <a:lstStyle/>
          <a:p>
            <a:pPr algn="ctr" eaLnBrk="1" hangingPunct="1">
              <a:defRPr/>
            </a:pPr>
            <a:endParaRPr lang="ko-KR" altLang="en-US" sz="900" dirty="0">
              <a:ea typeface="Heiti SC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08" y="6353518"/>
            <a:ext cx="8208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250" spc="-75" dirty="0" err="1" smtClean="0">
                <a:solidFill>
                  <a:schemeClr val="bg1"/>
                </a:solidFill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사내업무</a:t>
            </a:r>
            <a:endParaRPr lang="ko-KR" altLang="en-US" sz="1250" spc="-75" dirty="0">
              <a:solidFill>
                <a:schemeClr val="bg1"/>
              </a:solidFill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2304" y="5290362"/>
            <a:ext cx="5488428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완료 처리 됩니다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.(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업무 전달 보낸 사람에게 완료 시간이 뜸</a:t>
            </a:r>
            <a:r>
              <a:rPr lang="en-US" altLang="ko-KR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)</a:t>
            </a:r>
            <a:r>
              <a:rPr lang="ko-KR" altLang="en-US" sz="1750" spc="-75" dirty="0" smtClean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endParaRPr lang="ko-KR" altLang="en-US" sz="1750" spc="-75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429649" y="240195"/>
            <a:ext cx="57737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1pPr>
            <a:lvl2pPr marL="742950" indent="-28575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2pPr>
            <a:lvl3pPr marL="11430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3pPr>
            <a:lvl4pPr marL="16002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4pPr>
            <a:lvl5pPr marL="2057400" indent="-228600"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defRPr>
            </a:lvl9pPr>
          </a:lstStyle>
          <a:p>
            <a:pPr eaLnBrk="1" hangingPunct="1"/>
            <a:r>
              <a:rPr lang="en-US" altLang="ko-KR" sz="3500" dirty="0">
                <a:latin typeface="Play" panose="00000500000000000000" pitchFamily="2" charset="0"/>
              </a:rPr>
              <a:t>HOME-WORKS USER GUIDE</a:t>
            </a:r>
            <a:endParaRPr lang="ko-KR" altLang="en-US" sz="3500" dirty="0">
              <a:latin typeface="Play" panose="00000500000000000000" pitchFamily="2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750" y="1349040"/>
            <a:ext cx="6284421" cy="35349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55927" y="-62346"/>
            <a:ext cx="1399281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2. 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업무 지시</a:t>
            </a:r>
            <a:r>
              <a:rPr lang="en-US" altLang="ko-KR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/</a:t>
            </a:r>
            <a:r>
              <a:rPr lang="ko-KR" altLang="en-US" sz="1250" spc="-75" dirty="0" smtClean="0">
                <a:latin typeface="에스코어 드림 1 Thin" panose="020B0403030302020204" pitchFamily="34" charset="-127"/>
                <a:ea typeface="에스코어 드림 1 Thin" panose="020B0403030302020204" pitchFamily="34" charset="-127"/>
              </a:rPr>
              <a:t>전달</a:t>
            </a:r>
            <a:endParaRPr lang="ko-KR" altLang="en-US" sz="1250" spc="-75" dirty="0">
              <a:latin typeface="에스코어 드림 1 Thin" panose="020B0403030302020204" pitchFamily="34" charset="-127"/>
              <a:ea typeface="에스코어 드림 1 Thin" panose="020B04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0204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541</Words>
  <Application>Microsoft Office PowerPoint</Application>
  <PresentationFormat>와이드스크린</PresentationFormat>
  <Paragraphs>144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44" baseType="lpstr">
      <vt:lpstr>Gill Sans</vt:lpstr>
      <vt:lpstr>Heiti SC Light</vt:lpstr>
      <vt:lpstr>ＭＳ Ｐゴシック</vt:lpstr>
      <vt:lpstr>Open Sans Light Italic</vt:lpstr>
      <vt:lpstr>맑은 고딕</vt:lpstr>
      <vt:lpstr>에스코어 드림 1 Thin</vt:lpstr>
      <vt:lpstr>에스코어 드림 2 ExtraLight</vt:lpstr>
      <vt:lpstr>에스코어 드림 4 Regular</vt:lpstr>
      <vt:lpstr>에스코어 드림 5 Medium</vt:lpstr>
      <vt:lpstr>에스코어 드림 6 Bold</vt:lpstr>
      <vt:lpstr>에스코어 드림 8 Heavy</vt:lpstr>
      <vt:lpstr>Arial</vt:lpstr>
      <vt:lpstr>Open Sans Bold</vt:lpstr>
      <vt:lpstr>Open Sans Light</vt:lpstr>
      <vt:lpstr>Play</vt:lpstr>
      <vt:lpstr>Roboto Regular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mx-엄도영</dc:creator>
  <cp:lastModifiedBy>mx-엄도영</cp:lastModifiedBy>
  <cp:revision>34</cp:revision>
  <dcterms:created xsi:type="dcterms:W3CDTF">2022-08-16T02:02:00Z</dcterms:created>
  <dcterms:modified xsi:type="dcterms:W3CDTF">2022-11-18T04:52:44Z</dcterms:modified>
</cp:coreProperties>
</file>